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01" r:id="rId2"/>
    <p:sldId id="353" r:id="rId3"/>
    <p:sldId id="346" r:id="rId4"/>
    <p:sldId id="345" r:id="rId5"/>
    <p:sldId id="257" r:id="rId6"/>
    <p:sldId id="260" r:id="rId7"/>
    <p:sldId id="266" r:id="rId8"/>
    <p:sldId id="309" r:id="rId9"/>
    <p:sldId id="349" r:id="rId10"/>
    <p:sldId id="350" r:id="rId11"/>
    <p:sldId id="310" r:id="rId12"/>
    <p:sldId id="289" r:id="rId13"/>
    <p:sldId id="267" r:id="rId14"/>
    <p:sldId id="302" r:id="rId15"/>
    <p:sldId id="303" r:id="rId16"/>
    <p:sldId id="272" r:id="rId17"/>
    <p:sldId id="265" r:id="rId18"/>
    <p:sldId id="284" r:id="rId19"/>
    <p:sldId id="268" r:id="rId20"/>
    <p:sldId id="278" r:id="rId21"/>
    <p:sldId id="279" r:id="rId22"/>
    <p:sldId id="273" r:id="rId23"/>
    <p:sldId id="286" r:id="rId24"/>
    <p:sldId id="344" r:id="rId25"/>
    <p:sldId id="371" r:id="rId26"/>
    <p:sldId id="357" r:id="rId27"/>
    <p:sldId id="358" r:id="rId28"/>
    <p:sldId id="285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70" r:id="rId38"/>
    <p:sldId id="347" r:id="rId39"/>
    <p:sldId id="342" r:id="rId40"/>
    <p:sldId id="33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190C2-3073-294A-9070-969D66FFB5E2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0C496-A927-6844-B6EC-395FAE910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3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Zodiac is of Greek/Latin origin meaning</a:t>
            </a:r>
            <a:r>
              <a:rPr lang="en-US" baseline="0" dirty="0" smtClean="0"/>
              <a:t> ‘</a:t>
            </a:r>
            <a:r>
              <a:rPr lang="en-US" dirty="0" smtClean="0"/>
              <a:t>circle</a:t>
            </a:r>
            <a:r>
              <a:rPr lang="en-US" baseline="0" dirty="0" smtClean="0"/>
              <a:t> of animals’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C496-A927-6844-B6EC-395FAE910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3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5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5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3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4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5051-5391-3D42-B88D-28BA97638F7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3179-DEAE-B045-897D-33B26F17C1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rystal Ball image.jpg"/>
          <p:cNvPicPr>
            <a:picLocks noChangeAspect="1"/>
          </p:cNvPicPr>
          <p:nvPr userDrawn="1"/>
        </p:nvPicPr>
        <p:blipFill>
          <a:blip r:embed="rId1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81" y="1274459"/>
            <a:ext cx="8454571" cy="1470025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1" y="3978221"/>
            <a:ext cx="7772400" cy="206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/>
                </a:solidFill>
              </a:rPr>
              <a:t>Dr. Joe Baker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Lifespan Health and Performance Laboratory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York University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628" y="1003905"/>
            <a:ext cx="8836610" cy="266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Identifying and developing sporting talent: What do we know and why should we care?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477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109566" y="809899"/>
            <a:ext cx="2384164" cy="12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1984329" y="1644471"/>
            <a:ext cx="6698073" cy="3542310"/>
            <a:chOff x="1984329" y="1644471"/>
            <a:chExt cx="6698073" cy="3542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2345839" y="2243886"/>
              <a:ext cx="2131454" cy="9872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4567961" y="3421048"/>
              <a:ext cx="1803538" cy="8354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984329" y="1644471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9" name="Curved Connector 8"/>
            <p:cNvCxnSpPr>
              <a:stCxn id="7" idx="7"/>
            </p:cNvCxnSpPr>
            <p:nvPr/>
          </p:nvCxnSpPr>
          <p:spPr>
            <a:xfrm rot="16200000" flipH="1">
              <a:off x="2648409" y="1480729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042493" y="2821632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5" name="Curved Connector 14"/>
            <p:cNvCxnSpPr>
              <a:stCxn id="14" idx="7"/>
            </p:cNvCxnSpPr>
            <p:nvPr/>
          </p:nvCxnSpPr>
          <p:spPr>
            <a:xfrm rot="16200000" flipH="1">
              <a:off x="4706573" y="2657890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24138" y="3882313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7" name="Curved Connector 16"/>
            <p:cNvCxnSpPr>
              <a:stCxn id="16" idx="7"/>
            </p:cNvCxnSpPr>
            <p:nvPr/>
          </p:nvCxnSpPr>
          <p:spPr>
            <a:xfrm rot="16200000" flipH="1">
              <a:off x="6608779" y="3661034"/>
              <a:ext cx="477936" cy="1032376"/>
            </a:xfrm>
            <a:prstGeom prst="curvedConnector4">
              <a:avLst>
                <a:gd name="adj1" fmla="val -47831"/>
                <a:gd name="adj2" fmla="val 98246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6626124" y="4416190"/>
              <a:ext cx="1475622" cy="683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7794325" y="4804795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23" name="Curved Connector 22"/>
            <p:cNvCxnSpPr>
              <a:stCxn id="22" idx="7"/>
              <a:endCxn id="28" idx="0"/>
            </p:cNvCxnSpPr>
            <p:nvPr/>
          </p:nvCxnSpPr>
          <p:spPr>
            <a:xfrm rot="16200000" flipH="1">
              <a:off x="8229051" y="4733430"/>
              <a:ext cx="326045" cy="580656"/>
            </a:xfrm>
            <a:prstGeom prst="curvedConnector3">
              <a:avLst>
                <a:gd name="adj1" fmla="val -61302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8207999" y="5186781"/>
            <a:ext cx="948806" cy="4394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Elbow Connector 2"/>
          <p:cNvCxnSpPr/>
          <p:nvPr/>
        </p:nvCxnSpPr>
        <p:spPr>
          <a:xfrm>
            <a:off x="2922135" y="1028095"/>
            <a:ext cx="5760267" cy="3388095"/>
          </a:xfrm>
          <a:prstGeom prst="bentConnector3">
            <a:avLst>
              <a:gd name="adj1" fmla="val 99445"/>
            </a:avLst>
          </a:prstGeom>
          <a:ln w="53975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29148" y="1479175"/>
            <a:ext cx="3259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Talent Identification</a:t>
            </a:r>
            <a:endParaRPr lang="en-US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76" y="2036052"/>
            <a:ext cx="776042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The process of identifying athletes with this quality is termed </a:t>
            </a:r>
            <a:r>
              <a:rPr lang="en-US" sz="2800" i="1" dirty="0"/>
              <a:t>talent identification</a:t>
            </a:r>
            <a:r>
              <a:rPr lang="en-US" sz="2800" dirty="0" smtClean="0"/>
              <a:t>.</a:t>
            </a:r>
          </a:p>
          <a:p>
            <a:pPr marL="0" lvl="1"/>
            <a:r>
              <a:rPr lang="en-US" sz="2800" dirty="0"/>
              <a:t>	</a:t>
            </a:r>
            <a:r>
              <a:rPr lang="en-US" sz="2800" dirty="0" smtClean="0"/>
              <a:t>Assumes: 	talent is real</a:t>
            </a:r>
          </a:p>
          <a:p>
            <a:pPr marL="0" lvl="1"/>
            <a:r>
              <a:rPr lang="en-US" sz="2800" dirty="0" smtClean="0"/>
              <a:t>					and that it can be measured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9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109566" y="809899"/>
            <a:ext cx="2384164" cy="12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1984329" y="1644471"/>
            <a:ext cx="6698073" cy="3542310"/>
            <a:chOff x="1984329" y="1644471"/>
            <a:chExt cx="6698073" cy="3542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2345839" y="2243886"/>
              <a:ext cx="2131454" cy="9872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4567961" y="3421048"/>
              <a:ext cx="1803538" cy="8354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984329" y="1644471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9" name="Curved Connector 8"/>
            <p:cNvCxnSpPr>
              <a:stCxn id="7" idx="7"/>
            </p:cNvCxnSpPr>
            <p:nvPr/>
          </p:nvCxnSpPr>
          <p:spPr>
            <a:xfrm rot="16200000" flipH="1">
              <a:off x="2648409" y="1480729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042493" y="2821632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5" name="Curved Connector 14"/>
            <p:cNvCxnSpPr>
              <a:stCxn id="14" idx="7"/>
            </p:cNvCxnSpPr>
            <p:nvPr/>
          </p:nvCxnSpPr>
          <p:spPr>
            <a:xfrm rot="16200000" flipH="1">
              <a:off x="4706573" y="2657890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24138" y="3882313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7" name="Curved Connector 16"/>
            <p:cNvCxnSpPr>
              <a:stCxn id="16" idx="7"/>
            </p:cNvCxnSpPr>
            <p:nvPr/>
          </p:nvCxnSpPr>
          <p:spPr>
            <a:xfrm rot="16200000" flipH="1">
              <a:off x="6608779" y="3661034"/>
              <a:ext cx="477936" cy="1032376"/>
            </a:xfrm>
            <a:prstGeom prst="curvedConnector4">
              <a:avLst>
                <a:gd name="adj1" fmla="val -47831"/>
                <a:gd name="adj2" fmla="val 98246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6626124" y="4416190"/>
              <a:ext cx="1475622" cy="683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7794325" y="4804795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23" name="Curved Connector 22"/>
            <p:cNvCxnSpPr>
              <a:stCxn id="22" idx="7"/>
              <a:endCxn id="28" idx="0"/>
            </p:cNvCxnSpPr>
            <p:nvPr/>
          </p:nvCxnSpPr>
          <p:spPr>
            <a:xfrm rot="16200000" flipH="1">
              <a:off x="8229051" y="4733430"/>
              <a:ext cx="326045" cy="580656"/>
            </a:xfrm>
            <a:prstGeom prst="curvedConnector3">
              <a:avLst>
                <a:gd name="adj1" fmla="val -61302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8207999" y="5186781"/>
            <a:ext cx="948806" cy="4394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604154" y="3231184"/>
            <a:ext cx="7903326" cy="325386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4154" y="5195176"/>
            <a:ext cx="3259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Talent development</a:t>
            </a:r>
            <a:endParaRPr lang="en-US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76" y="2036052"/>
            <a:ext cx="776042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The process of helping these athletes train, practice and succeed is termed </a:t>
            </a:r>
            <a:r>
              <a:rPr lang="en-US" sz="2800" i="1" dirty="0"/>
              <a:t>talent development</a:t>
            </a:r>
            <a:r>
              <a:rPr lang="en-US" sz="2800" dirty="0" smtClean="0"/>
              <a:t>.</a:t>
            </a:r>
          </a:p>
          <a:p>
            <a:pPr marL="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0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109566" y="809899"/>
            <a:ext cx="2384164" cy="12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1984329" y="1644471"/>
            <a:ext cx="6698073" cy="3542310"/>
            <a:chOff x="1984329" y="1644471"/>
            <a:chExt cx="6698073" cy="3542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2345839" y="2243886"/>
              <a:ext cx="2131454" cy="9872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4567961" y="3421048"/>
              <a:ext cx="1803538" cy="8354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984329" y="1644471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9" name="Curved Connector 8"/>
            <p:cNvCxnSpPr>
              <a:stCxn id="7" idx="7"/>
            </p:cNvCxnSpPr>
            <p:nvPr/>
          </p:nvCxnSpPr>
          <p:spPr>
            <a:xfrm rot="16200000" flipH="1">
              <a:off x="2648409" y="1480729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042493" y="2821632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5" name="Curved Connector 14"/>
            <p:cNvCxnSpPr>
              <a:stCxn id="14" idx="7"/>
            </p:cNvCxnSpPr>
            <p:nvPr/>
          </p:nvCxnSpPr>
          <p:spPr>
            <a:xfrm rot="16200000" flipH="1">
              <a:off x="4706573" y="2657890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24138" y="3882313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7" name="Curved Connector 16"/>
            <p:cNvCxnSpPr>
              <a:stCxn id="16" idx="7"/>
            </p:cNvCxnSpPr>
            <p:nvPr/>
          </p:nvCxnSpPr>
          <p:spPr>
            <a:xfrm rot="16200000" flipH="1">
              <a:off x="6608779" y="3661034"/>
              <a:ext cx="477936" cy="1032376"/>
            </a:xfrm>
            <a:prstGeom prst="curvedConnector4">
              <a:avLst>
                <a:gd name="adj1" fmla="val -47831"/>
                <a:gd name="adj2" fmla="val 98246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6626124" y="4416190"/>
              <a:ext cx="1475622" cy="683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7794325" y="4804795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23" name="Curved Connector 22"/>
            <p:cNvCxnSpPr>
              <a:stCxn id="22" idx="7"/>
              <a:endCxn id="28" idx="0"/>
            </p:cNvCxnSpPr>
            <p:nvPr/>
          </p:nvCxnSpPr>
          <p:spPr>
            <a:xfrm rot="16200000" flipH="1">
              <a:off x="8229051" y="4733430"/>
              <a:ext cx="326045" cy="580656"/>
            </a:xfrm>
            <a:prstGeom prst="curvedConnector3">
              <a:avLst>
                <a:gd name="adj1" fmla="val -61302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8207999" y="5186781"/>
            <a:ext cx="948806" cy="4394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3200011" y="520095"/>
            <a:ext cx="842482" cy="100524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42493" y="520095"/>
            <a:ext cx="28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4893" y="335429"/>
            <a:ext cx="47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school - ~ 18,000 schools = 540,000 players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271550" y="1710008"/>
            <a:ext cx="752588" cy="93133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24138" y="1710008"/>
            <a:ext cx="28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06538" y="1525342"/>
            <a:ext cx="263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 1 – 346 teams = ~4500 players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777452" y="3798632"/>
            <a:ext cx="1224966" cy="15156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495052" y="5323961"/>
            <a:ext cx="28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36160" y="5129614"/>
            <a:ext cx="263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NBA draft – 2 rounds ~ 50 college players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266185" y="4718537"/>
            <a:ext cx="1224966" cy="15156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83785" y="6243866"/>
            <a:ext cx="28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24893" y="6049519"/>
            <a:ext cx="263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15-20 go on to NBA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366" y="335429"/>
            <a:ext cx="242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5-8 million youth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0376" y="2036052"/>
            <a:ext cx="776042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/>
              <a:t>Why does this matter?</a:t>
            </a:r>
          </a:p>
          <a:p>
            <a:pPr marL="0" lvl="1"/>
            <a:r>
              <a:rPr lang="en-US" sz="2800" dirty="0"/>
              <a:t>UK spent ~20 million pounds (</a:t>
            </a:r>
            <a:r>
              <a:rPr lang="en-US" sz="2800" dirty="0" smtClean="0"/>
              <a:t>~96 million shekels) </a:t>
            </a:r>
            <a:r>
              <a:rPr lang="en-US" sz="2800" dirty="0"/>
              <a:t>for London </a:t>
            </a:r>
            <a:r>
              <a:rPr lang="en-US" sz="2800" dirty="0" smtClean="0"/>
              <a:t>Games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58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6" grpId="0"/>
      <p:bldP spid="39" grpId="0"/>
      <p:bldP spid="40" grpId="0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Factors that Seem to Predict Sporting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Birthdate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4" y="274637"/>
            <a:ext cx="5421086" cy="2277457"/>
          </a:xfrm>
        </p:spPr>
        <p:txBody>
          <a:bodyPr/>
          <a:lstStyle/>
          <a:p>
            <a:r>
              <a:rPr lang="en-US" dirty="0" smtClean="0"/>
              <a:t>Birthdate?</a:t>
            </a:r>
            <a:endParaRPr lang="en-US" dirty="0"/>
          </a:p>
        </p:txBody>
      </p:sp>
      <p:pic>
        <p:nvPicPr>
          <p:cNvPr id="5" name="Content Placeholder 4" descr="horoscope-wheel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" r="-772"/>
          <a:stretch/>
        </p:blipFill>
        <p:spPr>
          <a:xfrm>
            <a:off x="641049" y="473449"/>
            <a:ext cx="2189237" cy="2163310"/>
          </a:xfr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2842381"/>
            <a:ext cx="8229600" cy="3684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Horoscopes (Zodiac) – comes from Hellenistic and Babylonian astronomy, widely used in ancient Greek and Roman cultures.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Very early system of star mapping, dividing the night sky into 12 equal sections of celestial longitude.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1173239" y="931334"/>
            <a:ext cx="6555619" cy="436638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your birthdate affects your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91" y="1923143"/>
            <a:ext cx="8720666" cy="42030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Season of birth effects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Asymmetrical distribution of </a:t>
            </a:r>
            <a:r>
              <a:rPr lang="en-US" dirty="0">
                <a:latin typeface="Times New Roman" pitchFamily="18" charset="0"/>
              </a:rPr>
              <a:t>people with the same </a:t>
            </a:r>
            <a:r>
              <a:rPr lang="en-US" dirty="0" smtClean="0">
                <a:latin typeface="Times New Roman" pitchFamily="18" charset="0"/>
              </a:rPr>
              <a:t>characteristic </a:t>
            </a:r>
            <a:r>
              <a:rPr lang="en-US" dirty="0">
                <a:latin typeface="Times New Roman" pitchFamily="18" charset="0"/>
              </a:rPr>
              <a:t>born during the same </a:t>
            </a:r>
            <a:r>
              <a:rPr lang="en-US" dirty="0" smtClean="0">
                <a:latin typeface="Times New Roman" pitchFamily="18" charset="0"/>
              </a:rPr>
              <a:t>season of </a:t>
            </a:r>
            <a:r>
              <a:rPr lang="en-US" dirty="0">
                <a:latin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</a:rPr>
              <a:t>year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Winter/Spring births demonstrate heavier birth weight, longer total length and longer limb length (McGrath et al., 2005). Also related to adult overweight/obesity (</a:t>
            </a:r>
            <a:r>
              <a:rPr lang="en-US" dirty="0" err="1" smtClean="0">
                <a:latin typeface="Times New Roman" pitchFamily="18" charset="0"/>
              </a:rPr>
              <a:t>Wattie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Ardern</a:t>
            </a:r>
            <a:r>
              <a:rPr lang="en-US" dirty="0" smtClean="0">
                <a:latin typeface="Times New Roman" pitchFamily="18" charset="0"/>
              </a:rPr>
              <a:t> &amp; Baker, 2007)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Abnormal psychology (Schizophrenia, Bipolar disorder among others) 100+ studies</a:t>
            </a:r>
          </a:p>
          <a:p>
            <a:pPr lvl="1"/>
            <a:endParaRPr lang="en-US" dirty="0">
              <a:latin typeface="Times New Roman" pitchFamily="18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Multiply 3"/>
          <p:cNvSpPr/>
          <p:nvPr/>
        </p:nvSpPr>
        <p:spPr>
          <a:xfrm>
            <a:off x="1173239" y="931334"/>
            <a:ext cx="6555619" cy="436638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your birthdate affects your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91" y="1923143"/>
            <a:ext cx="4668761" cy="42030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Relative age effects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Resulting from age grouping policies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2" y="1729618"/>
            <a:ext cx="3969657" cy="48996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17142" y="2310190"/>
            <a:ext cx="3115734" cy="4302186"/>
            <a:chOff x="4717142" y="2310190"/>
            <a:chExt cx="3115734" cy="4302186"/>
          </a:xfrm>
        </p:grpSpPr>
        <p:sp>
          <p:nvSpPr>
            <p:cNvPr id="6" name="Oval 5"/>
            <p:cNvSpPr/>
            <p:nvPr/>
          </p:nvSpPr>
          <p:spPr>
            <a:xfrm>
              <a:off x="4717142" y="2310190"/>
              <a:ext cx="229810" cy="2056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03066" y="6406756"/>
              <a:ext cx="229810" cy="2056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5"/>
            </p:cNvCxnSpPr>
            <p:nvPr/>
          </p:nvCxnSpPr>
          <p:spPr>
            <a:xfrm>
              <a:off x="4913297" y="2485698"/>
              <a:ext cx="2689769" cy="3921058"/>
            </a:xfrm>
            <a:prstGeom prst="line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6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609600" y="1752600"/>
          <a:ext cx="7848600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Worksheet" r:id="rId3" imgW="4667707" imgH="2276856" progId="Excel.Sheet.8">
                  <p:embed/>
                </p:oleObj>
              </mc:Choice>
              <mc:Fallback>
                <p:oleObj name="Worksheet" r:id="rId3" imgW="4667707" imgH="2276856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848600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018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Times" charset="0"/>
              </a:rPr>
              <a:t>Relative Age Effect in NHL draftees 2000-2005</a:t>
            </a:r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891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4268" cy="452596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800" dirty="0">
                <a:latin typeface="Arial" charset="0"/>
              </a:rPr>
              <a:t>RAE has been found in a range of sports – </a:t>
            </a:r>
            <a:r>
              <a:rPr lang="en-US" sz="2800" dirty="0" smtClean="0">
                <a:latin typeface="Arial" charset="0"/>
              </a:rPr>
              <a:t>soccer, ice </a:t>
            </a:r>
            <a:r>
              <a:rPr lang="en-US" sz="2800" dirty="0">
                <a:latin typeface="Arial" charset="0"/>
              </a:rPr>
              <a:t>and field hockey, cricket, baseball, handball…</a:t>
            </a:r>
          </a:p>
          <a:p>
            <a:pPr marL="609600" indent="-609600">
              <a:buNone/>
            </a:pPr>
            <a:endParaRPr lang="en-US" sz="2800" u="sng" dirty="0">
              <a:latin typeface="Arial" charset="0"/>
            </a:endParaRPr>
          </a:p>
          <a:p>
            <a:pPr marL="609600" indent="-609600">
              <a:buNone/>
            </a:pPr>
            <a:r>
              <a:rPr lang="en-US" sz="2800" u="sng" dirty="0">
                <a:latin typeface="Arial" charset="0"/>
              </a:rPr>
              <a:t>Possible explanations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>
                <a:latin typeface="Arial" charset="0"/>
              </a:rPr>
              <a:t>‘</a:t>
            </a:r>
            <a:r>
              <a:rPr lang="en-US" altLang="ja-JP" sz="2800" dirty="0">
                <a:latin typeface="Arial" charset="0"/>
              </a:rPr>
              <a:t>Older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altLang="ja-JP" sz="2800" dirty="0">
                <a:latin typeface="Arial" charset="0"/>
              </a:rPr>
              <a:t> athletes experience more success.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dirty="0">
                <a:latin typeface="Arial" charset="0"/>
              </a:rPr>
              <a:t>‘</a:t>
            </a:r>
            <a:r>
              <a:rPr lang="en-US" altLang="ja-JP" sz="2800" dirty="0">
                <a:latin typeface="Arial" charset="0"/>
              </a:rPr>
              <a:t>Older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altLang="ja-JP" sz="2800" dirty="0">
                <a:latin typeface="Arial" charset="0"/>
              </a:rPr>
              <a:t> athletes more likely to be seen as gifted.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Factors that Seem to Predict Sporting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Birthdate</a:t>
            </a:r>
          </a:p>
          <a:p>
            <a:pPr marL="514350" indent="-514350">
              <a:buAutoNum type="arabicPeriod"/>
            </a:pPr>
            <a:r>
              <a:rPr lang="en-US" dirty="0" smtClean="0"/>
              <a:t>Handedness</a:t>
            </a:r>
          </a:p>
        </p:txBody>
      </p:sp>
    </p:spTree>
    <p:extLst>
      <p:ext uri="{BB962C8B-B14F-4D97-AF65-F5344CB8AC3E}">
        <p14:creationId xmlns:p14="http://schemas.microsoft.com/office/powerpoint/2010/main" val="39980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VV Venlo contracted - Voetbaltalentje van 1,5 jaar - Amazing football skills 1,5 year old kid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500" y="381000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9-12% of population is left-handed</a:t>
            </a:r>
          </a:p>
          <a:p>
            <a:r>
              <a:rPr lang="en-US" dirty="0" smtClean="0"/>
              <a:t>Proportion in many sports is much higher</a:t>
            </a:r>
          </a:p>
          <a:p>
            <a:pPr lvl="1"/>
            <a:r>
              <a:rPr lang="en-US" dirty="0" smtClean="0"/>
              <a:t>Tennis</a:t>
            </a:r>
          </a:p>
          <a:p>
            <a:pPr lvl="1"/>
            <a:r>
              <a:rPr lang="en-US" dirty="0" smtClean="0"/>
              <a:t>Handball</a:t>
            </a:r>
          </a:p>
          <a:p>
            <a:pPr lvl="1"/>
            <a:r>
              <a:rPr lang="en-US" dirty="0" smtClean="0"/>
              <a:t>Volleyball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Left orientations in ice-hockey, combat sports (fencing, judo, MMA)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Two hypotheses: </a:t>
            </a:r>
          </a:p>
          <a:p>
            <a:pPr lvl="2"/>
            <a:r>
              <a:rPr lang="en-US" dirty="0" smtClean="0"/>
              <a:t>Neuroanatomical advantage</a:t>
            </a:r>
          </a:p>
          <a:p>
            <a:pPr lvl="2"/>
            <a:r>
              <a:rPr lang="en-US" dirty="0" smtClean="0"/>
              <a:t>Frequency dependent advantage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Can be reversed!</a:t>
            </a:r>
          </a:p>
          <a:p>
            <a:pPr marL="914400" lvl="2" indent="0" algn="r">
              <a:buNone/>
            </a:pPr>
            <a:r>
              <a:rPr lang="en-US" i="1" dirty="0" smtClean="0"/>
              <a:t>(</a:t>
            </a:r>
            <a:r>
              <a:rPr lang="en-US" i="1" dirty="0" err="1" smtClean="0"/>
              <a:t>Schorer</a:t>
            </a:r>
            <a:r>
              <a:rPr lang="en-US" i="1" dirty="0" smtClean="0"/>
              <a:t>, </a:t>
            </a:r>
            <a:r>
              <a:rPr lang="en-US" i="1" dirty="0" err="1" smtClean="0"/>
              <a:t>Loffing</a:t>
            </a:r>
            <a:r>
              <a:rPr lang="en-US" i="1" dirty="0" smtClean="0"/>
              <a:t>, </a:t>
            </a:r>
            <a:r>
              <a:rPr lang="en-US" i="1" dirty="0" err="1" smtClean="0"/>
              <a:t>Hagemann</a:t>
            </a:r>
            <a:r>
              <a:rPr lang="en-US" i="1" dirty="0" smtClean="0"/>
              <a:t> &amp; Baker, 2012)</a:t>
            </a:r>
          </a:p>
        </p:txBody>
      </p:sp>
    </p:spTree>
    <p:extLst>
      <p:ext uri="{BB962C8B-B14F-4D97-AF65-F5344CB8AC3E}">
        <p14:creationId xmlns:p14="http://schemas.microsoft.com/office/powerpoint/2010/main" val="37961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Factors that Seem to Predict Sporting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Birthdate</a:t>
            </a:r>
          </a:p>
          <a:p>
            <a:pPr marL="514350" indent="-514350">
              <a:buAutoNum type="arabicPeriod"/>
            </a:pPr>
            <a:r>
              <a:rPr lang="en-US" dirty="0" smtClean="0"/>
              <a:t>Handedness</a:t>
            </a:r>
          </a:p>
          <a:p>
            <a:pPr marL="514350" indent="-514350">
              <a:buAutoNum type="arabicPeriod"/>
            </a:pPr>
            <a:r>
              <a:rPr lang="en-US" dirty="0" smtClean="0"/>
              <a:t>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628800"/>
            <a:ext cx="46805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/>
              <a:t>COL5A1</a:t>
            </a:r>
            <a:r>
              <a:rPr lang="en-US" sz="2400" u="sng" dirty="0" smtClean="0">
                <a:effectLst/>
              </a:rPr>
              <a:t> </a:t>
            </a:r>
            <a:r>
              <a:rPr lang="en-US" sz="2400" u="sng" dirty="0" smtClean="0"/>
              <a:t>Gene</a:t>
            </a:r>
          </a:p>
          <a:p>
            <a:endParaRPr lang="en-US" sz="2400" dirty="0"/>
          </a:p>
          <a:p>
            <a:r>
              <a:rPr lang="en-CA" sz="2400" dirty="0" smtClean="0"/>
              <a:t>Produces Collagen</a:t>
            </a:r>
            <a:r>
              <a:rPr lang="en-CA" sz="2400" dirty="0"/>
              <a:t>, Type 5, Alpha 1 </a:t>
            </a:r>
            <a:r>
              <a:rPr lang="en-CA" sz="2400" dirty="0" smtClean="0"/>
              <a:t>protein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Affects likelihood of tendon injury.</a:t>
            </a:r>
          </a:p>
          <a:p>
            <a:endParaRPr lang="en-US" sz="2400" dirty="0"/>
          </a:p>
          <a:p>
            <a:r>
              <a:rPr lang="en-US" sz="2400" dirty="0" smtClean="0"/>
              <a:t>Has potential to affect the amount and type of training a person can do.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2359078" cy="5114156"/>
            <a:chOff x="539552" y="1484784"/>
            <a:chExt cx="2359078" cy="51141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628848" y="3157240"/>
              <a:ext cx="4610100" cy="22733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9552" y="1484784"/>
              <a:ext cx="235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Chromosome 9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24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Factors that Seem to Predict Sporting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Birthdate</a:t>
            </a:r>
          </a:p>
          <a:p>
            <a:pPr marL="514350" indent="-514350">
              <a:buAutoNum type="arabicPeriod"/>
            </a:pPr>
            <a:r>
              <a:rPr lang="en-US" dirty="0" smtClean="0"/>
              <a:t>Handedness</a:t>
            </a:r>
          </a:p>
          <a:p>
            <a:pPr marL="514350" indent="-514350">
              <a:buAutoNum type="arabicPeriod"/>
            </a:pPr>
            <a:r>
              <a:rPr lang="en-US" dirty="0" smtClean="0"/>
              <a:t>Genes</a:t>
            </a:r>
          </a:p>
          <a:p>
            <a:pPr marL="514350" indent="-514350">
              <a:buAutoNum type="arabicPeriod"/>
            </a:pPr>
            <a:r>
              <a:rPr lang="en-US" dirty="0" smtClean="0"/>
              <a:t>Personality</a:t>
            </a:r>
          </a:p>
        </p:txBody>
      </p:sp>
    </p:spTree>
    <p:extLst>
      <p:ext uri="{BB962C8B-B14F-4D97-AF65-F5344CB8AC3E}">
        <p14:creationId xmlns:p14="http://schemas.microsoft.com/office/powerpoint/2010/main" val="4512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7200" y="3896669"/>
            <a:ext cx="8132061" cy="2041291"/>
            <a:chOff x="457200" y="2876024"/>
            <a:chExt cx="8132061" cy="2041291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4547983"/>
              <a:ext cx="170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Extraversion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80681" y="4547983"/>
              <a:ext cx="170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Agreeableness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06585" y="4547983"/>
              <a:ext cx="170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Openness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0117" y="4547983"/>
              <a:ext cx="1949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Conscientiousness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2842" y="4547983"/>
              <a:ext cx="170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Neuroticism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352298" y="2876024"/>
              <a:ext cx="0" cy="1407004"/>
            </a:xfrm>
            <a:prstGeom prst="straightConnector1">
              <a:avLst/>
            </a:prstGeom>
            <a:ln w="15240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994053" y="2876024"/>
              <a:ext cx="0" cy="1407004"/>
            </a:xfrm>
            <a:prstGeom prst="straightConnector1">
              <a:avLst/>
            </a:prstGeom>
            <a:ln w="15240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681409" y="2876024"/>
              <a:ext cx="0" cy="1407004"/>
            </a:xfrm>
            <a:prstGeom prst="straightConnector1">
              <a:avLst/>
            </a:prstGeom>
            <a:ln w="15240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 flipV="1">
              <a:off x="5881392" y="2876024"/>
              <a:ext cx="0" cy="1407004"/>
            </a:xfrm>
            <a:prstGeom prst="straightConnector1">
              <a:avLst/>
            </a:prstGeom>
            <a:ln w="152400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15646" y="2893605"/>
            <a:ext cx="8649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Elite Athletes vs. </a:t>
            </a:r>
            <a:r>
              <a:rPr lang="en-US" sz="2200" u="sng" dirty="0" smtClean="0">
                <a:solidFill>
                  <a:srgbClr val="000090"/>
                </a:solidFill>
              </a:rPr>
              <a:t>Non-Athletes and Low Levels of Competition</a:t>
            </a:r>
            <a:endParaRPr lang="en-US" sz="2200" u="sng" dirty="0">
              <a:solidFill>
                <a:srgbClr val="00009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33100" y="5075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/>
              <a:t>Personality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62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333100" y="5075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/>
              <a:t>Personality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10998" y="2156698"/>
            <a:ext cx="7188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Self-regulation: More skilled performers are better able to regulate their own learning</a:t>
            </a:r>
          </a:p>
          <a:p>
            <a:r>
              <a:rPr lang="en-US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5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333100" y="5075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smtClean="0"/>
              <a:t>Personality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10998" y="2156698"/>
            <a:ext cx="7188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Self-regulation: More skilled performers are better able to regulate their own learning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2500" dirty="0"/>
              <a:t>	</a:t>
            </a:r>
            <a:r>
              <a:rPr lang="en-US" sz="2500" dirty="0" smtClean="0"/>
              <a:t>Increased “planning” and “reflection” was 	associated with greater training volume (</a:t>
            </a:r>
            <a:r>
              <a:rPr lang="en-US" sz="2500" dirty="0" err="1" smtClean="0"/>
              <a:t>Elferink</a:t>
            </a:r>
            <a:r>
              <a:rPr lang="en-US" sz="2500" dirty="0" smtClean="0"/>
              <a:t>-	</a:t>
            </a:r>
            <a:r>
              <a:rPr lang="en-US" sz="2500" dirty="0" err="1" smtClean="0"/>
              <a:t>Gemser</a:t>
            </a:r>
            <a:r>
              <a:rPr lang="en-US" sz="2500" dirty="0" smtClean="0"/>
              <a:t> et al., 2015)</a:t>
            </a:r>
          </a:p>
          <a:p>
            <a:endParaRPr lang="en-US" sz="1000" dirty="0" smtClean="0"/>
          </a:p>
          <a:p>
            <a:r>
              <a:rPr lang="en-US" sz="2500" dirty="0"/>
              <a:t>	</a:t>
            </a:r>
            <a:r>
              <a:rPr lang="en-US" sz="2500" dirty="0" smtClean="0"/>
              <a:t>“Self-monitoring” was positively related to time 	spent in deliberate practice (</a:t>
            </a:r>
            <a:r>
              <a:rPr lang="en-US" sz="2500" dirty="0" err="1" smtClean="0"/>
              <a:t>Bartulovic</a:t>
            </a:r>
            <a:r>
              <a:rPr lang="en-US" sz="2500" dirty="0" smtClean="0"/>
              <a:t>, </a:t>
            </a:r>
            <a:r>
              <a:rPr lang="en-US" sz="2500" dirty="0" err="1" smtClean="0"/>
              <a:t>McCardle</a:t>
            </a:r>
            <a:r>
              <a:rPr lang="en-US" sz="2500" dirty="0" smtClean="0"/>
              <a:t>, 	Baker &amp; Young, under review).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748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Factors that Seem to Predict Sporting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Birthdate</a:t>
            </a:r>
          </a:p>
          <a:p>
            <a:pPr marL="514350" indent="-514350">
              <a:buAutoNum type="arabicPeriod"/>
            </a:pPr>
            <a:r>
              <a:rPr lang="en-US" dirty="0" smtClean="0"/>
              <a:t>Handedness</a:t>
            </a:r>
          </a:p>
          <a:p>
            <a:pPr marL="514350" indent="-514350">
              <a:buAutoNum type="arabicPeriod"/>
            </a:pPr>
            <a:r>
              <a:rPr lang="en-US" dirty="0" smtClean="0"/>
              <a:t>Genes</a:t>
            </a:r>
          </a:p>
          <a:p>
            <a:pPr marL="514350" indent="-514350">
              <a:buAutoNum type="arabicPeriod"/>
            </a:pPr>
            <a:r>
              <a:rPr lang="en-US" dirty="0" smtClean="0"/>
              <a:t>Personality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Birth City Size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37387" y="1729619"/>
            <a:ext cx="4717143" cy="2931322"/>
            <a:chOff x="3507619" y="1729618"/>
            <a:chExt cx="4717143" cy="3032703"/>
          </a:xfrm>
        </p:grpSpPr>
        <p:sp>
          <p:nvSpPr>
            <p:cNvPr id="4" name="Right Brace 3"/>
            <p:cNvSpPr/>
            <p:nvPr/>
          </p:nvSpPr>
          <p:spPr>
            <a:xfrm>
              <a:off x="3507619" y="1729618"/>
              <a:ext cx="1003905" cy="3032703"/>
            </a:xfrm>
            <a:prstGeom prst="rightBrace">
              <a:avLst>
                <a:gd name="adj1" fmla="val 8333"/>
                <a:gd name="adj2" fmla="val 4904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5524" y="2638800"/>
              <a:ext cx="34592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But, do they </a:t>
              </a:r>
              <a:r>
                <a:rPr lang="en-US" sz="3200" smtClean="0"/>
                <a:t>really predict ‘talent</a:t>
              </a:r>
              <a:r>
                <a:rPr lang="en-US" sz="3200" dirty="0" smtClean="0"/>
                <a:t>’?</a:t>
              </a:r>
              <a:endParaRPr lang="en-US" sz="3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7458" y="5243077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Limitation of work in this area = Retrospective designs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8381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816"/>
            <a:ext cx="8229600" cy="4489204"/>
          </a:xfrm>
        </p:spPr>
        <p:txBody>
          <a:bodyPr>
            <a:normAutofit/>
          </a:bodyPr>
          <a:lstStyle/>
          <a:p>
            <a:r>
              <a:rPr lang="en-US" dirty="0" smtClean="0"/>
              <a:t>Search terms “talent”, “expertise”, “giftedness”, AND “sport” </a:t>
            </a:r>
          </a:p>
          <a:p>
            <a:endParaRPr lang="en-US" dirty="0" smtClean="0"/>
          </a:p>
          <a:p>
            <a:r>
              <a:rPr lang="en-US" dirty="0" smtClean="0"/>
              <a:t>Web of Science, Sport Discus</a:t>
            </a:r>
          </a:p>
          <a:p>
            <a:r>
              <a:rPr lang="en-US" dirty="0" smtClean="0"/>
              <a:t>Timeframe 1990-2015</a:t>
            </a:r>
            <a:endParaRPr lang="en-US" dirty="0"/>
          </a:p>
          <a:p>
            <a:r>
              <a:rPr lang="en-US" dirty="0" smtClean="0"/>
              <a:t>1696 articles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2026" y="1217583"/>
            <a:ext cx="539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Robinson, </a:t>
            </a:r>
            <a:r>
              <a:rPr lang="en-US" sz="2000" i="1" dirty="0" err="1" smtClean="0"/>
              <a:t>Wattie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Schorer</a:t>
            </a:r>
            <a:r>
              <a:rPr lang="en-US" sz="2000" i="1" dirty="0" smtClean="0"/>
              <a:t> &amp; Baker, under review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11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55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</a:t>
            </a:r>
            <a:r>
              <a:rPr lang="en-US" dirty="0"/>
              <a:t>T</a:t>
            </a:r>
            <a:r>
              <a:rPr lang="en-US" dirty="0" smtClean="0"/>
              <a:t>alent’ is the most important concept in high performance sport today.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815"/>
            <a:ext cx="8444198" cy="4726113"/>
          </a:xfrm>
        </p:spPr>
        <p:txBody>
          <a:bodyPr>
            <a:normAutofit/>
          </a:bodyPr>
          <a:lstStyle/>
          <a:p>
            <a:r>
              <a:rPr lang="en-US" dirty="0" smtClean="0"/>
              <a:t>20 studies</a:t>
            </a:r>
          </a:p>
          <a:p>
            <a:pPr lvl="1"/>
            <a:r>
              <a:rPr lang="en-US" dirty="0" smtClean="0"/>
              <a:t>Prospective (1 year) with skill-based comparisons</a:t>
            </a:r>
          </a:p>
          <a:p>
            <a:endParaRPr lang="en-US" sz="1000" dirty="0"/>
          </a:p>
          <a:p>
            <a:r>
              <a:rPr lang="en-US" sz="2600" dirty="0" smtClean="0"/>
              <a:t>Recent (all published since 2004)</a:t>
            </a:r>
          </a:p>
          <a:p>
            <a:r>
              <a:rPr lang="en-US" sz="2600" dirty="0" smtClean="0"/>
              <a:t>65% males only</a:t>
            </a:r>
          </a:p>
          <a:p>
            <a:r>
              <a:rPr lang="en-US" sz="2600" dirty="0" smtClean="0"/>
              <a:t>Mostly soccer (n=7) followed by rugby league (n=3), gymnastics (n=3)</a:t>
            </a:r>
          </a:p>
          <a:p>
            <a:r>
              <a:rPr lang="en-US" sz="2600" dirty="0" smtClean="0"/>
              <a:t>Largely from Europe (n=16)</a:t>
            </a:r>
          </a:p>
          <a:p>
            <a:r>
              <a:rPr lang="en-US" sz="2600" dirty="0" smtClean="0"/>
              <a:t>Mostly physical variables (n=12) with only 4 considering a mix of variables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642026" y="1217583"/>
            <a:ext cx="539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Robinson, </a:t>
            </a:r>
            <a:r>
              <a:rPr lang="en-US" sz="2000" i="1" dirty="0" err="1" smtClean="0"/>
              <a:t>Wattie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Schorer</a:t>
            </a:r>
            <a:r>
              <a:rPr lang="en-US" sz="2000" i="1" dirty="0" smtClean="0"/>
              <a:t> &amp; Baker, under review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406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Prospective Studies of Talent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Koz</a:t>
            </a:r>
            <a:r>
              <a:rPr lang="en-US" dirty="0" smtClean="0"/>
              <a:t>, Fraser-Thomas &amp; Baker (2011)</a:t>
            </a:r>
          </a:p>
          <a:p>
            <a:pPr marL="0" indent="0" algn="r">
              <a:buNone/>
            </a:pPr>
            <a:r>
              <a:rPr lang="en-US" sz="1800" dirty="0" smtClean="0"/>
              <a:t>Scan. J of </a:t>
            </a:r>
            <a:r>
              <a:rPr lang="en-US" sz="1800" dirty="0" err="1" smtClean="0"/>
              <a:t>Sci</a:t>
            </a:r>
            <a:r>
              <a:rPr lang="en-US" sz="1800" dirty="0" smtClean="0"/>
              <a:t> Med Sport</a:t>
            </a:r>
          </a:p>
          <a:p>
            <a:pPr lvl="1"/>
            <a:r>
              <a:rPr lang="en-US" dirty="0" smtClean="0"/>
              <a:t>Considered accuracy of professional sports drafts (NHL, NFL, NBA and MLB) in predicting future performance</a:t>
            </a:r>
          </a:p>
          <a:p>
            <a:pPr lvl="1"/>
            <a:r>
              <a:rPr lang="en-US" dirty="0" smtClean="0"/>
              <a:t>Results = very poor accuracy (ranging from 3% to 17% variance accounted for in MLB and NBA respectively)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Prospective Studies of Talent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600200"/>
            <a:ext cx="86964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Schorer</a:t>
            </a:r>
            <a:r>
              <a:rPr lang="en-US" dirty="0" smtClean="0"/>
              <a:t>, </a:t>
            </a:r>
            <a:r>
              <a:rPr lang="en-US" dirty="0" err="1" smtClean="0"/>
              <a:t>Rienhoff</a:t>
            </a:r>
            <a:r>
              <a:rPr lang="en-US" dirty="0" smtClean="0"/>
              <a:t>, Fischer &amp; Baker (under review)</a:t>
            </a:r>
          </a:p>
          <a:p>
            <a:pPr lvl="1"/>
            <a:r>
              <a:rPr lang="en-US" dirty="0" smtClean="0"/>
              <a:t>Considered accuracy of coaching talent selections by tracking where selected and rejected players end up.</a:t>
            </a:r>
          </a:p>
          <a:p>
            <a:pPr lvl="1"/>
            <a:r>
              <a:rPr lang="en-US" dirty="0" smtClean="0"/>
              <a:t>N = 58 German handball players measured in 2001 at age 13-14</a:t>
            </a:r>
          </a:p>
          <a:p>
            <a:pPr lvl="1"/>
            <a:r>
              <a:rPr lang="en-US" dirty="0" smtClean="0"/>
              <a:t>Assessed by national and regional coaches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yrs</a:t>
            </a:r>
            <a:r>
              <a:rPr lang="en-US" dirty="0" smtClean="0"/>
              <a:t> later - 14 were National </a:t>
            </a:r>
            <a:r>
              <a:rPr lang="en-US" dirty="0"/>
              <a:t>team members </a:t>
            </a:r>
          </a:p>
        </p:txBody>
      </p:sp>
    </p:spTree>
    <p:extLst>
      <p:ext uri="{BB962C8B-B14F-4D97-AF65-F5344CB8AC3E}">
        <p14:creationId xmlns:p14="http://schemas.microsoft.com/office/powerpoint/2010/main" val="32657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Prospective Studies of Talent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78" y="1609795"/>
            <a:ext cx="8865809" cy="51005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Schorer</a:t>
            </a:r>
            <a:r>
              <a:rPr lang="en-US" dirty="0" smtClean="0"/>
              <a:t>, </a:t>
            </a:r>
            <a:r>
              <a:rPr lang="en-US" dirty="0" err="1" smtClean="0"/>
              <a:t>Rienhoff</a:t>
            </a:r>
            <a:r>
              <a:rPr lang="en-US" dirty="0" smtClean="0"/>
              <a:t>, Fischer &amp; Baker (under review)</a:t>
            </a:r>
          </a:p>
          <a:p>
            <a:pPr lvl="1"/>
            <a:r>
              <a:rPr lang="en-US" i="1" dirty="0" smtClean="0"/>
              <a:t>A priori </a:t>
            </a:r>
            <a:r>
              <a:rPr lang="en-US" dirty="0" smtClean="0"/>
              <a:t>probability = 76% (everyone forecasted as untalented)</a:t>
            </a:r>
          </a:p>
          <a:p>
            <a:pPr lvl="1"/>
            <a:endParaRPr lang="en-US" sz="1600" dirty="0" smtClean="0"/>
          </a:p>
          <a:p>
            <a:pPr lvl="1"/>
            <a:r>
              <a:rPr lang="en-US" dirty="0" smtClean="0"/>
              <a:t>Accuracy ranged from 79% for National level coaches to 75% for regional level coaches</a:t>
            </a:r>
          </a:p>
          <a:p>
            <a:pPr lvl="2"/>
            <a:r>
              <a:rPr lang="en-US" dirty="0" smtClean="0"/>
              <a:t>Similar rates of Type I and Type II errors  		</a:t>
            </a:r>
          </a:p>
          <a:p>
            <a:pPr lvl="1"/>
            <a:r>
              <a:rPr lang="en-US" dirty="0" smtClean="0"/>
              <a:t>Interestingly, randomly chosen novices had an accuracy rate of 73%.</a:t>
            </a:r>
          </a:p>
          <a:p>
            <a:pPr lvl="2"/>
            <a:r>
              <a:rPr lang="en-US" dirty="0" smtClean="0"/>
              <a:t>More likely to make Type II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109566" y="809899"/>
            <a:ext cx="2384164" cy="12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8207999" y="5186781"/>
            <a:ext cx="948806" cy="439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3" descr="C:\Users\Melissa\Documents\PhD\Still images and video clips\Development of expertise\Relative age - Rug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301" y="2878941"/>
            <a:ext cx="1478761" cy="121599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476" y="2878941"/>
            <a:ext cx="1253066" cy="124749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299850" y="2091994"/>
            <a:ext cx="1045030" cy="1397951"/>
            <a:chOff x="1299850" y="2091994"/>
            <a:chExt cx="1045030" cy="1397951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299850" y="2091994"/>
              <a:ext cx="0" cy="13805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299850" y="3472543"/>
              <a:ext cx="1045030" cy="174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615160" y="3586979"/>
            <a:ext cx="1067242" cy="1599802"/>
            <a:chOff x="7615160" y="3586979"/>
            <a:chExt cx="1067242" cy="1599802"/>
          </a:xfrm>
        </p:grpSpPr>
        <p:cxnSp>
          <p:nvCxnSpPr>
            <p:cNvPr id="12" name="Straight Connector 11"/>
            <p:cNvCxnSpPr>
              <a:stCxn id="28" idx="0"/>
            </p:cNvCxnSpPr>
            <p:nvPr/>
          </p:nvCxnSpPr>
          <p:spPr>
            <a:xfrm flipH="1" flipV="1">
              <a:off x="8660190" y="3604381"/>
              <a:ext cx="22212" cy="158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7615160" y="3586979"/>
              <a:ext cx="1045030" cy="174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Left Brace 42"/>
          <p:cNvSpPr/>
          <p:nvPr/>
        </p:nvSpPr>
        <p:spPr>
          <a:xfrm>
            <a:off x="3862062" y="2903462"/>
            <a:ext cx="613176" cy="11381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 rot="10800000">
            <a:off x="5797300" y="2894048"/>
            <a:ext cx="613176" cy="11381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Not Equal 44"/>
          <p:cNvSpPr/>
          <p:nvPr/>
        </p:nvSpPr>
        <p:spPr>
          <a:xfrm>
            <a:off x="4826000" y="3156857"/>
            <a:ext cx="665238" cy="616857"/>
          </a:xfrm>
          <a:prstGeom prst="mathNot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8461" y="1210168"/>
            <a:ext cx="5915729" cy="4271604"/>
            <a:chOff x="2067128" y="1354668"/>
            <a:chExt cx="5915729" cy="4271604"/>
          </a:xfrm>
        </p:grpSpPr>
        <p:sp>
          <p:nvSpPr>
            <p:cNvPr id="5" name="Rounded Rectangle 4"/>
            <p:cNvSpPr/>
            <p:nvPr/>
          </p:nvSpPr>
          <p:spPr>
            <a:xfrm>
              <a:off x="2067129" y="1354668"/>
              <a:ext cx="5915728" cy="4271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67128" y="1723571"/>
              <a:ext cx="5464628" cy="3610856"/>
              <a:chOff x="2067128" y="1723571"/>
              <a:chExt cx="5464628" cy="3610856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3910442" y="1723571"/>
                <a:ext cx="36286" cy="2975429"/>
              </a:xfrm>
              <a:prstGeom prst="line">
                <a:avLst/>
              </a:prstGeom>
              <a:ln>
                <a:headEnd type="stealth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910442" y="4699000"/>
                <a:ext cx="3621314" cy="0"/>
              </a:xfrm>
              <a:prstGeom prst="line">
                <a:avLst/>
              </a:prstGeom>
              <a:ln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938537" y="4965095"/>
                <a:ext cx="1632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TIME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67128" y="2976638"/>
                <a:ext cx="1632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ACCURACY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164442" y="1965476"/>
                <a:ext cx="3265714" cy="238276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15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Beliefs about talent matter!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2467"/>
          </a:xfrm>
        </p:spPr>
        <p:txBody>
          <a:bodyPr/>
          <a:lstStyle/>
          <a:p>
            <a:r>
              <a:rPr lang="en-US" dirty="0"/>
              <a:t>How do you explain/attribute your capabilities? </a:t>
            </a:r>
          </a:p>
          <a:p>
            <a:pPr lvl="1"/>
            <a:r>
              <a:rPr lang="en-US" dirty="0" smtClean="0"/>
              <a:t>Beliefs about talent and its development affect motivation, learning and performance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1490" y="3850342"/>
            <a:ext cx="849406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/>
            <a:r>
              <a:rPr lang="en-US" sz="2800" dirty="0" smtClean="0"/>
              <a:t>Fixed/Implicit </a:t>
            </a:r>
            <a:r>
              <a:rPr lang="en-US" sz="2800" dirty="0"/>
              <a:t>= natural ability, nature over nurture, </a:t>
            </a:r>
          </a:p>
          <a:p>
            <a:pPr lvl="2"/>
            <a:r>
              <a:rPr lang="en-US" sz="2800" dirty="0" smtClean="0"/>
              <a:t>Growth/Acquirable </a:t>
            </a:r>
            <a:r>
              <a:rPr lang="en-US" sz="2800" dirty="0"/>
              <a:t>= hard work, nurture over </a:t>
            </a:r>
            <a:r>
              <a:rPr lang="en-US" sz="2800" dirty="0" smtClean="0"/>
              <a:t>nature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90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Beliefs about talent matter!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2467"/>
          </a:xfrm>
        </p:spPr>
        <p:txBody>
          <a:bodyPr/>
          <a:lstStyle/>
          <a:p>
            <a:r>
              <a:rPr lang="en-US" dirty="0"/>
              <a:t>How do you explain/attribute your capabilities? </a:t>
            </a:r>
          </a:p>
          <a:p>
            <a:pPr lvl="1"/>
            <a:r>
              <a:rPr lang="en-US" dirty="0" smtClean="0"/>
              <a:t>Beliefs about talent and its development affect motivation, learning and performance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1490" y="3850342"/>
            <a:ext cx="849406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	Fixed</a:t>
            </a:r>
            <a:r>
              <a:rPr lang="en-US" sz="2800" dirty="0"/>
              <a:t>/Inherent mindsets are associated with:</a:t>
            </a:r>
          </a:p>
          <a:p>
            <a:pPr lvl="2"/>
            <a:r>
              <a:rPr lang="en-US" sz="2800" dirty="0"/>
              <a:t>Decreased motivation, less practice, learned helplessness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7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9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‘Talent’ is the most important concept in high performance sport today.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2487" y="1914578"/>
            <a:ext cx="7188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</a:t>
            </a:r>
          </a:p>
          <a:p>
            <a:r>
              <a:rPr lang="en-US" sz="2500" dirty="0"/>
              <a:t>	</a:t>
            </a:r>
            <a:r>
              <a:rPr lang="en-US" sz="2500" dirty="0" smtClean="0"/>
              <a:t>Systems are still designed with this concept as the 	foundation</a:t>
            </a:r>
          </a:p>
          <a:p>
            <a:endParaRPr lang="en-US" sz="1000" dirty="0" smtClean="0"/>
          </a:p>
          <a:p>
            <a:r>
              <a:rPr lang="en-US" sz="2500" dirty="0"/>
              <a:t>	F</a:t>
            </a:r>
            <a:r>
              <a:rPr lang="en-US" sz="2500" dirty="0" smtClean="0"/>
              <a:t>unding is based on the assumption that talent is 	real and coaches can/should identify it</a:t>
            </a:r>
          </a:p>
          <a:p>
            <a:endParaRPr lang="en-US" sz="1000" dirty="0"/>
          </a:p>
          <a:p>
            <a:r>
              <a:rPr lang="en-US" sz="2500" dirty="0" smtClean="0"/>
              <a:t>	This approach has high costs re: early de-selection 	and dropout</a:t>
            </a:r>
          </a:p>
        </p:txBody>
      </p:sp>
    </p:spTree>
    <p:extLst>
      <p:ext uri="{BB962C8B-B14F-4D97-AF65-F5344CB8AC3E}">
        <p14:creationId xmlns:p14="http://schemas.microsoft.com/office/powerpoint/2010/main" val="39211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767"/>
            <a:ext cx="8229600" cy="411317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3600" dirty="0" smtClean="0"/>
              <a:t>Forget </a:t>
            </a:r>
            <a:r>
              <a:rPr lang="en-US" sz="3600" dirty="0" smtClean="0"/>
              <a:t>about talent</a:t>
            </a:r>
          </a:p>
          <a:p>
            <a:pPr marL="914400" lvl="1" indent="-514350"/>
            <a:r>
              <a:rPr lang="en-US" dirty="0" smtClean="0"/>
              <a:t>If it exists, we don’t know how to measure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Your messages about talent may be harmful</a:t>
            </a:r>
          </a:p>
          <a:p>
            <a:pPr marL="914400" lvl="1" indent="-514350"/>
            <a:r>
              <a:rPr lang="en-US" dirty="0" smtClean="0"/>
              <a:t>Foster a growth mindset but be realistic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Focus on quality of training/practice</a:t>
            </a:r>
          </a:p>
          <a:p>
            <a:pPr marL="914400" lvl="1" indent="-514350"/>
            <a:r>
              <a:rPr lang="en-US" dirty="0" smtClean="0"/>
              <a:t>This is where your greatest impact will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84302"/>
            <a:ext cx="5460897" cy="6046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Francis Galton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man must </a:t>
            </a:r>
            <a:r>
              <a:rPr lang="en-US" sz="2800" i="1" u="sng" dirty="0"/>
              <a:t>inherit</a:t>
            </a:r>
            <a:r>
              <a:rPr lang="en-US" sz="2800" dirty="0"/>
              <a:t> good health, a love of mental work, a strong purpose and </a:t>
            </a:r>
            <a:r>
              <a:rPr lang="en-US" sz="2800" dirty="0" smtClean="0"/>
              <a:t>considerable </a:t>
            </a:r>
            <a:r>
              <a:rPr lang="en-US" sz="2800" dirty="0"/>
              <a:t>ambition, in order to achieve successes of the high order of which we are speaking. The deficiency of any one of these qualities would certainly be injurious, and </a:t>
            </a:r>
            <a:r>
              <a:rPr lang="en-US" sz="2800" i="1" dirty="0"/>
              <a:t>probably be fatal to his chance of obtaining great distinction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75" y="285750"/>
            <a:ext cx="2621075" cy="26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95" y="3020345"/>
            <a:ext cx="4155850" cy="271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dirty="0" smtClean="0"/>
          </a:p>
          <a:p>
            <a:pPr algn="ctr"/>
            <a:r>
              <a:rPr lang="en-US" sz="2400" dirty="0" smtClean="0"/>
              <a:t>FOR MORE INFO:</a:t>
            </a:r>
          </a:p>
          <a:p>
            <a:pPr algn="ctr"/>
            <a:endParaRPr lang="en-US" sz="400" dirty="0"/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Email: bakerj@yorku.ca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Web: </a:t>
            </a:r>
            <a:r>
              <a:rPr lang="en-US" sz="2400" dirty="0" err="1" smtClean="0"/>
              <a:t>www.yorku.ca</a:t>
            </a:r>
            <a:r>
              <a:rPr lang="en-US" sz="2400" dirty="0" smtClean="0"/>
              <a:t>/</a:t>
            </a:r>
            <a:r>
              <a:rPr lang="en-US" sz="2400" dirty="0" err="1" smtClean="0"/>
              <a:t>bakerj</a:t>
            </a:r>
            <a:endParaRPr lang="en-US" sz="2400" dirty="0"/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Twitter: </a:t>
            </a:r>
            <a:r>
              <a:rPr lang="en-US" sz="2400" dirty="0" err="1" smtClean="0"/>
              <a:t>bakerjyorku</a:t>
            </a:r>
            <a:endParaRPr lang="en-US" sz="2400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06095" y="2921567"/>
            <a:ext cx="415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06095" y="5289412"/>
            <a:ext cx="415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00111" y="1128889"/>
            <a:ext cx="448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Thank You!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Questions?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62" y="2297491"/>
            <a:ext cx="25400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833" y="1128485"/>
            <a:ext cx="3175000" cy="212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571" y="3964214"/>
            <a:ext cx="2482548" cy="1886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00" y="4762500"/>
            <a:ext cx="317500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81" y="543076"/>
            <a:ext cx="2540000" cy="80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43" y="1584476"/>
            <a:ext cx="2666219" cy="1898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234" y="3964214"/>
            <a:ext cx="3111500" cy="173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248" y="829520"/>
            <a:ext cx="2947609" cy="1664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5876" y="5850950"/>
            <a:ext cx="3492500" cy="93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0095" y="2809724"/>
            <a:ext cx="2540000" cy="134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2086" y="156935"/>
            <a:ext cx="3187700" cy="1943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248" y="3581400"/>
            <a:ext cx="3302000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38" y="4366260"/>
            <a:ext cx="3175000" cy="2387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9000" y="3886200"/>
            <a:ext cx="2921000" cy="1257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6833" y="2200819"/>
            <a:ext cx="2068286" cy="2761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8380" y="946150"/>
            <a:ext cx="2634645" cy="19836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46751" y="4961981"/>
            <a:ext cx="2744410" cy="13550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42571" y="401386"/>
            <a:ext cx="2621039" cy="14541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89523" y="3344332"/>
            <a:ext cx="2237620" cy="1253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738" y="1966177"/>
            <a:ext cx="1787159" cy="2680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58857" y="1871131"/>
            <a:ext cx="2826657" cy="21172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59254" y="2344918"/>
            <a:ext cx="3897086" cy="185575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/>
          <a:srcRect l="29494" r="27713"/>
          <a:stretch/>
        </p:blipFill>
        <p:spPr>
          <a:xfrm>
            <a:off x="6453413" y="5613400"/>
            <a:ext cx="2798839" cy="1244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90830" y="-88598"/>
            <a:ext cx="2151573" cy="14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109566" y="809899"/>
            <a:ext cx="2384164" cy="12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2345839" y="2243886"/>
            <a:ext cx="2131454" cy="987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4567961" y="3421048"/>
            <a:ext cx="1803538" cy="835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984329" y="1644471"/>
            <a:ext cx="509401" cy="44752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cxnSp>
        <p:nvCxnSpPr>
          <p:cNvPr id="9" name="Curved Connector 8"/>
          <p:cNvCxnSpPr>
            <a:stCxn id="7" idx="7"/>
          </p:cNvCxnSpPr>
          <p:nvPr/>
        </p:nvCxnSpPr>
        <p:spPr>
          <a:xfrm rot="16200000" flipH="1">
            <a:off x="2648409" y="1480729"/>
            <a:ext cx="533877" cy="992437"/>
          </a:xfrm>
          <a:prstGeom prst="curvedConnector4">
            <a:avLst>
              <a:gd name="adj1" fmla="val -42819"/>
              <a:gd name="adj2" fmla="val 98851"/>
            </a:avLst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042493" y="2821632"/>
            <a:ext cx="1427237" cy="599415"/>
            <a:chOff x="4042493" y="2821632"/>
            <a:chExt cx="1427237" cy="599415"/>
          </a:xfrm>
        </p:grpSpPr>
        <p:sp>
          <p:nvSpPr>
            <p:cNvPr id="14" name="Oval 13"/>
            <p:cNvSpPr/>
            <p:nvPr/>
          </p:nvSpPr>
          <p:spPr>
            <a:xfrm>
              <a:off x="4042493" y="2821632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5" name="Curved Connector 14"/>
            <p:cNvCxnSpPr>
              <a:stCxn id="14" idx="7"/>
            </p:cNvCxnSpPr>
            <p:nvPr/>
          </p:nvCxnSpPr>
          <p:spPr>
            <a:xfrm rot="16200000" flipH="1">
              <a:off x="4706573" y="2657890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24138" y="3882313"/>
            <a:ext cx="1339797" cy="533877"/>
            <a:chOff x="6024138" y="3882313"/>
            <a:chExt cx="1339797" cy="533877"/>
          </a:xfrm>
        </p:grpSpPr>
        <p:sp>
          <p:nvSpPr>
            <p:cNvPr id="16" name="Oval 15"/>
            <p:cNvSpPr/>
            <p:nvPr/>
          </p:nvSpPr>
          <p:spPr>
            <a:xfrm>
              <a:off x="6024138" y="3882313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7" name="Curved Connector 16"/>
            <p:cNvCxnSpPr>
              <a:stCxn id="16" idx="7"/>
            </p:cNvCxnSpPr>
            <p:nvPr/>
          </p:nvCxnSpPr>
          <p:spPr>
            <a:xfrm rot="16200000" flipH="1">
              <a:off x="6608779" y="3661034"/>
              <a:ext cx="477936" cy="1032376"/>
            </a:xfrm>
            <a:prstGeom prst="curvedConnector4">
              <a:avLst>
                <a:gd name="adj1" fmla="val -47831"/>
                <a:gd name="adj2" fmla="val 98246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6626124" y="4416190"/>
            <a:ext cx="1475622" cy="68351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7794325" y="4804795"/>
            <a:ext cx="888077" cy="381986"/>
            <a:chOff x="7794325" y="4804795"/>
            <a:chExt cx="888077" cy="381986"/>
          </a:xfrm>
        </p:grpSpPr>
        <p:sp>
          <p:nvSpPr>
            <p:cNvPr id="22" name="Oval 21"/>
            <p:cNvSpPr/>
            <p:nvPr/>
          </p:nvSpPr>
          <p:spPr>
            <a:xfrm>
              <a:off x="7794325" y="4804795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23" name="Curved Connector 22"/>
            <p:cNvCxnSpPr>
              <a:stCxn id="22" idx="7"/>
              <a:endCxn id="28" idx="0"/>
            </p:cNvCxnSpPr>
            <p:nvPr/>
          </p:nvCxnSpPr>
          <p:spPr>
            <a:xfrm rot="16200000" flipH="1">
              <a:off x="8229051" y="4733430"/>
              <a:ext cx="326045" cy="580656"/>
            </a:xfrm>
            <a:prstGeom prst="curvedConnector3">
              <a:avLst>
                <a:gd name="adj1" fmla="val -61302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8207999" y="5186781"/>
            <a:ext cx="948806" cy="4394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07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109566" y="809899"/>
            <a:ext cx="2384164" cy="12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1984329" y="1644471"/>
            <a:ext cx="6698073" cy="3542310"/>
            <a:chOff x="1984329" y="1644471"/>
            <a:chExt cx="6698073" cy="3542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2345839" y="2243886"/>
              <a:ext cx="2131454" cy="9872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4567961" y="3421048"/>
              <a:ext cx="1803538" cy="8354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984329" y="1644471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9" name="Curved Connector 8"/>
            <p:cNvCxnSpPr>
              <a:stCxn id="7" idx="7"/>
            </p:cNvCxnSpPr>
            <p:nvPr/>
          </p:nvCxnSpPr>
          <p:spPr>
            <a:xfrm rot="16200000" flipH="1">
              <a:off x="2648409" y="1480729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042493" y="2821632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5" name="Curved Connector 14"/>
            <p:cNvCxnSpPr>
              <a:stCxn id="14" idx="7"/>
            </p:cNvCxnSpPr>
            <p:nvPr/>
          </p:nvCxnSpPr>
          <p:spPr>
            <a:xfrm rot="16200000" flipH="1">
              <a:off x="4706573" y="2657890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24138" y="3882313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7" name="Curved Connector 16"/>
            <p:cNvCxnSpPr>
              <a:stCxn id="16" idx="7"/>
            </p:cNvCxnSpPr>
            <p:nvPr/>
          </p:nvCxnSpPr>
          <p:spPr>
            <a:xfrm rot="16200000" flipH="1">
              <a:off x="6608779" y="3661034"/>
              <a:ext cx="477936" cy="1032376"/>
            </a:xfrm>
            <a:prstGeom prst="curvedConnector4">
              <a:avLst>
                <a:gd name="adj1" fmla="val -47831"/>
                <a:gd name="adj2" fmla="val 98246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6626124" y="4416190"/>
              <a:ext cx="1475622" cy="683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7794325" y="4804795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23" name="Curved Connector 22"/>
            <p:cNvCxnSpPr>
              <a:stCxn id="22" idx="7"/>
              <a:endCxn id="28" idx="0"/>
            </p:cNvCxnSpPr>
            <p:nvPr/>
          </p:nvCxnSpPr>
          <p:spPr>
            <a:xfrm rot="16200000" flipH="1">
              <a:off x="8229051" y="4733430"/>
              <a:ext cx="326045" cy="580656"/>
            </a:xfrm>
            <a:prstGeom prst="curvedConnector3">
              <a:avLst>
                <a:gd name="adj1" fmla="val -61302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8207999" y="5186781"/>
            <a:ext cx="948806" cy="439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70376" y="2036052"/>
            <a:ext cx="776042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An innate quality (or qualities) that identified at one point in time can be used to predict success </a:t>
            </a:r>
            <a:r>
              <a:rPr lang="en-US" sz="2800" dirty="0" smtClean="0"/>
              <a:t>at a </a:t>
            </a:r>
            <a:r>
              <a:rPr lang="en-US" sz="2800" dirty="0"/>
              <a:t>future point in time. </a:t>
            </a:r>
          </a:p>
        </p:txBody>
      </p:sp>
    </p:spTree>
    <p:extLst>
      <p:ext uri="{BB962C8B-B14F-4D97-AF65-F5344CB8AC3E}">
        <p14:creationId xmlns:p14="http://schemas.microsoft.com/office/powerpoint/2010/main" val="1493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109566" y="809899"/>
            <a:ext cx="2384164" cy="12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1984329" y="1644471"/>
            <a:ext cx="6698073" cy="3542310"/>
            <a:chOff x="1984329" y="1644471"/>
            <a:chExt cx="6698073" cy="3542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2345839" y="2243886"/>
              <a:ext cx="2131454" cy="9872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4567961" y="3421048"/>
              <a:ext cx="1803538" cy="8354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984329" y="1644471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9" name="Curved Connector 8"/>
            <p:cNvCxnSpPr>
              <a:stCxn id="7" idx="7"/>
            </p:cNvCxnSpPr>
            <p:nvPr/>
          </p:nvCxnSpPr>
          <p:spPr>
            <a:xfrm rot="16200000" flipH="1">
              <a:off x="2648409" y="1480729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042493" y="2821632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5" name="Curved Connector 14"/>
            <p:cNvCxnSpPr>
              <a:stCxn id="14" idx="7"/>
            </p:cNvCxnSpPr>
            <p:nvPr/>
          </p:nvCxnSpPr>
          <p:spPr>
            <a:xfrm rot="16200000" flipH="1">
              <a:off x="4706573" y="2657890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24138" y="3882313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7" name="Curved Connector 16"/>
            <p:cNvCxnSpPr>
              <a:stCxn id="16" idx="7"/>
            </p:cNvCxnSpPr>
            <p:nvPr/>
          </p:nvCxnSpPr>
          <p:spPr>
            <a:xfrm rot="16200000" flipH="1">
              <a:off x="6608779" y="3661034"/>
              <a:ext cx="477936" cy="1032376"/>
            </a:xfrm>
            <a:prstGeom prst="curvedConnector4">
              <a:avLst>
                <a:gd name="adj1" fmla="val -47831"/>
                <a:gd name="adj2" fmla="val 98246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6626124" y="4416190"/>
              <a:ext cx="1475622" cy="683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7794325" y="4804795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23" name="Curved Connector 22"/>
            <p:cNvCxnSpPr>
              <a:stCxn id="22" idx="7"/>
              <a:endCxn id="28" idx="0"/>
            </p:cNvCxnSpPr>
            <p:nvPr/>
          </p:nvCxnSpPr>
          <p:spPr>
            <a:xfrm rot="16200000" flipH="1">
              <a:off x="8229051" y="4733430"/>
              <a:ext cx="326045" cy="580656"/>
            </a:xfrm>
            <a:prstGeom prst="curvedConnector3">
              <a:avLst>
                <a:gd name="adj1" fmla="val -61302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8207999" y="5186781"/>
            <a:ext cx="948806" cy="4394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Elbow Connector 2"/>
          <p:cNvCxnSpPr/>
          <p:nvPr/>
        </p:nvCxnSpPr>
        <p:spPr>
          <a:xfrm>
            <a:off x="2922135" y="1028095"/>
            <a:ext cx="5760267" cy="3388095"/>
          </a:xfrm>
          <a:prstGeom prst="bentConnector3">
            <a:avLst>
              <a:gd name="adj1" fmla="val 99445"/>
            </a:avLst>
          </a:prstGeom>
          <a:ln w="53975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29148" y="1479175"/>
            <a:ext cx="3259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Talent Identification</a:t>
            </a:r>
            <a:endParaRPr lang="en-US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76" y="2036052"/>
            <a:ext cx="776042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The process of identifying athletes with this quality is termed </a:t>
            </a:r>
            <a:r>
              <a:rPr lang="en-US" sz="2800" i="1" dirty="0"/>
              <a:t>talent identification</a:t>
            </a:r>
            <a:r>
              <a:rPr lang="en-US" sz="2800" dirty="0" smtClean="0"/>
              <a:t>.</a:t>
            </a:r>
          </a:p>
          <a:p>
            <a:pPr marL="0" lvl="1"/>
            <a:r>
              <a:rPr lang="en-US" sz="2800" dirty="0"/>
              <a:t>	</a:t>
            </a:r>
            <a:r>
              <a:rPr lang="en-US" sz="2800" dirty="0" smtClean="0"/>
              <a:t>Assumes: 	</a:t>
            </a:r>
          </a:p>
          <a:p>
            <a:pPr marL="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0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109566" y="809899"/>
            <a:ext cx="2384164" cy="12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1984329" y="1644471"/>
            <a:ext cx="6698073" cy="3542310"/>
            <a:chOff x="1984329" y="1644471"/>
            <a:chExt cx="6698073" cy="3542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2345839" y="2243886"/>
              <a:ext cx="2131454" cy="9872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4567961" y="3421048"/>
              <a:ext cx="1803538" cy="8354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984329" y="1644471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9" name="Curved Connector 8"/>
            <p:cNvCxnSpPr>
              <a:stCxn id="7" idx="7"/>
            </p:cNvCxnSpPr>
            <p:nvPr/>
          </p:nvCxnSpPr>
          <p:spPr>
            <a:xfrm rot="16200000" flipH="1">
              <a:off x="2648409" y="1480729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042493" y="2821632"/>
              <a:ext cx="509401" cy="447523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5" name="Curved Connector 14"/>
            <p:cNvCxnSpPr>
              <a:stCxn id="14" idx="7"/>
            </p:cNvCxnSpPr>
            <p:nvPr/>
          </p:nvCxnSpPr>
          <p:spPr>
            <a:xfrm rot="16200000" flipH="1">
              <a:off x="4706573" y="2657890"/>
              <a:ext cx="533877" cy="992437"/>
            </a:xfrm>
            <a:prstGeom prst="curvedConnector4">
              <a:avLst>
                <a:gd name="adj1" fmla="val -42819"/>
                <a:gd name="adj2" fmla="val 98851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24138" y="3882313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17" name="Curved Connector 16"/>
            <p:cNvCxnSpPr>
              <a:stCxn id="16" idx="7"/>
            </p:cNvCxnSpPr>
            <p:nvPr/>
          </p:nvCxnSpPr>
          <p:spPr>
            <a:xfrm rot="16200000" flipH="1">
              <a:off x="6608779" y="3661034"/>
              <a:ext cx="477936" cy="1032376"/>
            </a:xfrm>
            <a:prstGeom prst="curvedConnector4">
              <a:avLst>
                <a:gd name="adj1" fmla="val -47831"/>
                <a:gd name="adj2" fmla="val 98246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349" r="12963"/>
            <a:stretch/>
          </p:blipFill>
          <p:spPr>
            <a:xfrm>
              <a:off x="6626124" y="4416190"/>
              <a:ext cx="1475622" cy="683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7794325" y="4804795"/>
              <a:ext cx="360166" cy="3819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</a:endParaRPr>
            </a:p>
          </p:txBody>
        </p:sp>
        <p:cxnSp>
          <p:nvCxnSpPr>
            <p:cNvPr id="23" name="Curved Connector 22"/>
            <p:cNvCxnSpPr>
              <a:stCxn id="22" idx="7"/>
              <a:endCxn id="28" idx="0"/>
            </p:cNvCxnSpPr>
            <p:nvPr/>
          </p:nvCxnSpPr>
          <p:spPr>
            <a:xfrm rot="16200000" flipH="1">
              <a:off x="8229051" y="4733430"/>
              <a:ext cx="326045" cy="580656"/>
            </a:xfrm>
            <a:prstGeom prst="curvedConnector3">
              <a:avLst>
                <a:gd name="adj1" fmla="val -61302"/>
              </a:avLst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49" r="12963"/>
          <a:stretch/>
        </p:blipFill>
        <p:spPr>
          <a:xfrm>
            <a:off x="8207999" y="5186781"/>
            <a:ext cx="948806" cy="4394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Elbow Connector 2"/>
          <p:cNvCxnSpPr/>
          <p:nvPr/>
        </p:nvCxnSpPr>
        <p:spPr>
          <a:xfrm>
            <a:off x="2922135" y="1028095"/>
            <a:ext cx="5760267" cy="3388095"/>
          </a:xfrm>
          <a:prstGeom prst="bentConnector3">
            <a:avLst>
              <a:gd name="adj1" fmla="val 99445"/>
            </a:avLst>
          </a:prstGeom>
          <a:ln w="53975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29148" y="1479175"/>
            <a:ext cx="3259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Talent Identification</a:t>
            </a:r>
            <a:endParaRPr lang="en-US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376" y="2036052"/>
            <a:ext cx="776042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The process of identifying athletes with this quality is termed </a:t>
            </a:r>
            <a:r>
              <a:rPr lang="en-US" sz="2800" i="1" dirty="0"/>
              <a:t>talent identification</a:t>
            </a:r>
            <a:r>
              <a:rPr lang="en-US" sz="2800" dirty="0" smtClean="0"/>
              <a:t>.</a:t>
            </a:r>
          </a:p>
          <a:p>
            <a:pPr marL="0" lvl="1"/>
            <a:r>
              <a:rPr lang="en-US" sz="2800" dirty="0"/>
              <a:t>	</a:t>
            </a:r>
            <a:r>
              <a:rPr lang="en-US" sz="2800" dirty="0" smtClean="0"/>
              <a:t>Assumes: 	talent is real</a:t>
            </a:r>
          </a:p>
          <a:p>
            <a:pPr marL="0" lvl="1"/>
            <a:r>
              <a:rPr lang="en-US" sz="2800" dirty="0" smtClean="0"/>
              <a:t>		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9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47360</TotalTime>
  <Words>1081</Words>
  <Application>Microsoft Office PowerPoint</Application>
  <PresentationFormat>‫הצגה על המסך (4:3)</PresentationFormat>
  <Paragraphs>185</Paragraphs>
  <Slides>40</Slides>
  <Notes>1</Notes>
  <HiddenSlides>0</HiddenSlides>
  <MMClips>1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Times</vt:lpstr>
      <vt:lpstr>Times New Roman</vt:lpstr>
      <vt:lpstr>Office Theme</vt:lpstr>
      <vt:lpstr>Worksheet</vt:lpstr>
      <vt:lpstr> </vt:lpstr>
      <vt:lpstr>מצגת של PowerPoint‏</vt:lpstr>
      <vt:lpstr>‘Talent’ is the most important concept in high performance sport today.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Interesting Factors that Seem to Predict Sporting Talent</vt:lpstr>
      <vt:lpstr>Birthdate?</vt:lpstr>
      <vt:lpstr>How your birthdate affects your development</vt:lpstr>
      <vt:lpstr>How your birthdate affects your development</vt:lpstr>
      <vt:lpstr>מצגת של PowerPoint‏</vt:lpstr>
      <vt:lpstr>מצגת של PowerPoint‏</vt:lpstr>
      <vt:lpstr>Interesting Factors that Seem to Predict Sporting Talent</vt:lpstr>
      <vt:lpstr>Handedness</vt:lpstr>
      <vt:lpstr>Handedness</vt:lpstr>
      <vt:lpstr>Interesting Factors that Seem to Predict Sporting Talent</vt:lpstr>
      <vt:lpstr>מצגת של PowerPoint‏</vt:lpstr>
      <vt:lpstr>Interesting Factors that Seem to Predict Sporting Talent</vt:lpstr>
      <vt:lpstr>מצגת של PowerPoint‏</vt:lpstr>
      <vt:lpstr>מצגת של PowerPoint‏</vt:lpstr>
      <vt:lpstr>מצגת של PowerPoint‏</vt:lpstr>
      <vt:lpstr>Interesting Factors that Seem to Predict Sporting Talent</vt:lpstr>
      <vt:lpstr>Systematic Review</vt:lpstr>
      <vt:lpstr>Systematic Review</vt:lpstr>
      <vt:lpstr>Prospective Studies of Talent ID</vt:lpstr>
      <vt:lpstr>Prospective Studies of Talent ID</vt:lpstr>
      <vt:lpstr>Prospective Studies of Talent ID</vt:lpstr>
      <vt:lpstr>מצגת של PowerPoint‏</vt:lpstr>
      <vt:lpstr>מצגת של PowerPoint‏</vt:lpstr>
      <vt:lpstr>Beliefs about talent matter!</vt:lpstr>
      <vt:lpstr>Beliefs about talent matter!</vt:lpstr>
      <vt:lpstr>‘Talent’ is the most important concept in high performance sport today. </vt:lpstr>
      <vt:lpstr>Key Messages</vt:lpstr>
      <vt:lpstr>מצגת של PowerPoint‏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Reading, Astrology and Predicting the Future: Understanding the Process of Developing Talent in Sport</dc:title>
  <dc:creator>Joe Baker</dc:creator>
  <cp:lastModifiedBy>Devora Hellerstein</cp:lastModifiedBy>
  <cp:revision>143</cp:revision>
  <dcterms:created xsi:type="dcterms:W3CDTF">2013-03-02T02:25:40Z</dcterms:created>
  <dcterms:modified xsi:type="dcterms:W3CDTF">2016-12-22T09:20:10Z</dcterms:modified>
</cp:coreProperties>
</file>